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8229600" cx="14630400"/>
  <p:notesSz cx="8229600" cy="14630400"/>
  <p:embeddedFontLst>
    <p:embeddedFont>
      <p:font typeface="Fraunces"/>
      <p:regular r:id="rId19"/>
      <p:bold r:id="rId20"/>
      <p:italic r:id="rId21"/>
      <p:boldItalic r:id="rId22"/>
    </p:embeddedFont>
    <p:embeddedFont>
      <p:font typeface="Fraunces Medium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  <p:ext uri="GoogleSlidesCustomDataVersion2">
      <go:slidesCustomData xmlns:go="http://customooxmlschemas.google.com/" r:id="rId27" roundtripDataSignature="AMtx7mibEHfip5zttTKs03WXzQmqbqnqr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Ernesto Eduardo Vivanco Tapia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592" orient="horz"/>
        <p:guide pos="460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raunces-bold.fntdata"/><Relationship Id="rId22" Type="http://schemas.openxmlformats.org/officeDocument/2006/relationships/font" Target="fonts/Fraunces-boldItalic.fntdata"/><Relationship Id="rId21" Type="http://schemas.openxmlformats.org/officeDocument/2006/relationships/font" Target="fonts/Fraunces-italic.fntdata"/><Relationship Id="rId24" Type="http://schemas.openxmlformats.org/officeDocument/2006/relationships/font" Target="fonts/FrauncesMedium-bold.fntdata"/><Relationship Id="rId23" Type="http://schemas.openxmlformats.org/officeDocument/2006/relationships/font" Target="fonts/FrauncesMedium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font" Target="fonts/FrauncesMedium-boldItalic.fntdata"/><Relationship Id="rId25" Type="http://schemas.openxmlformats.org/officeDocument/2006/relationships/font" Target="fonts/FrauncesMedium-italic.fntdata"/><Relationship Id="rId27" Type="http://customschemas.google.com/relationships/presentationmetadata" Target="meta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Fraunces-regular.fntdata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5-07-01T00:55:41.392">
    <p:pos x="500" y="468"/>
    <p:text>Desarrollar una arquitectura basada en servicios progresiva en implementación y escalable en soluciones para sistemas de gestion de garantias mediante notificaciones calendarizadas.
- Integrar el enfoque arquitectura basada en servicios para calendarizacion de alertas en instituciones, considerando escalabilidad y aplicabilidad. 
- Identificar arquitecturas basadas en servicios compatibles con infraestructura como codigo. 
- Diseñar, Desarrollar e Implementar una solución en un stack tecnologico para integrar la arquitectura en etapas progresivas.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Bm1J6L04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371850" y="1097275"/>
            <a:ext cx="548665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9" name="Google Shape;89;p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E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0:notes"/>
          <p:cNvSpPr txBox="1"/>
          <p:nvPr>
            <p:ph idx="1" type="body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0:notes"/>
          <p:cNvSpPr/>
          <p:nvPr>
            <p:ph idx="2" type="sldImg"/>
          </p:nvPr>
        </p:nvSpPr>
        <p:spPr>
          <a:xfrm>
            <a:off x="1371850" y="1097275"/>
            <a:ext cx="548665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2" name="Google Shape;172;p1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1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0" name="Google Shape;180;p1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7" name="Google Shape;97;p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5" name="Google Shape;105;p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3" name="Google Shape;113;p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5" name="Google Shape;125;p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:notes"/>
          <p:cNvSpPr txBox="1"/>
          <p:nvPr>
            <p:ph idx="1" type="body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6:notes"/>
          <p:cNvSpPr/>
          <p:nvPr>
            <p:ph idx="2" type="sldImg"/>
          </p:nvPr>
        </p:nvSpPr>
        <p:spPr>
          <a:xfrm>
            <a:off x="1371850" y="1097275"/>
            <a:ext cx="548665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0" name="Google Shape;140;p7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7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8:notes"/>
          <p:cNvSpPr txBox="1"/>
          <p:nvPr>
            <p:ph idx="1" type="body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8:notes"/>
          <p:cNvSpPr/>
          <p:nvPr>
            <p:ph idx="2" type="sldImg"/>
          </p:nvPr>
        </p:nvSpPr>
        <p:spPr>
          <a:xfrm>
            <a:off x="1371850" y="1097275"/>
            <a:ext cx="548665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:notes"/>
          <p:cNvSpPr txBox="1"/>
          <p:nvPr>
            <p:ph idx="1" type="body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9:notes"/>
          <p:cNvSpPr/>
          <p:nvPr>
            <p:ph idx="2" type="sldImg"/>
          </p:nvPr>
        </p:nvSpPr>
        <p:spPr>
          <a:xfrm>
            <a:off x="1371850" y="1097275"/>
            <a:ext cx="548665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3"/>
          <p:cNvSpPr txBox="1"/>
          <p:nvPr>
            <p:ph type="title"/>
          </p:nvPr>
        </p:nvSpPr>
        <p:spPr>
          <a:xfrm>
            <a:off x="998220" y="2051686"/>
            <a:ext cx="12618720" cy="34232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Calibri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3"/>
          <p:cNvSpPr txBox="1"/>
          <p:nvPr>
            <p:ph idx="1" type="body"/>
          </p:nvPr>
        </p:nvSpPr>
        <p:spPr>
          <a:xfrm>
            <a:off x="998220" y="5507356"/>
            <a:ext cx="12618720" cy="18002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880"/>
              <a:buNone/>
              <a:defRPr sz="288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60"/>
              <a:buNone/>
              <a:defRPr sz="216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sz="192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sz="192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sz="192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sz="192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sz="192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sz="192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" name="Google Shape;33;p23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3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3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4"/>
          <p:cNvSpPr txBox="1"/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4"/>
          <p:cNvSpPr txBox="1"/>
          <p:nvPr>
            <p:ph idx="1" type="body"/>
          </p:nvPr>
        </p:nvSpPr>
        <p:spPr>
          <a:xfrm>
            <a:off x="1005840" y="2190750"/>
            <a:ext cx="6217920" cy="52216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24"/>
          <p:cNvSpPr txBox="1"/>
          <p:nvPr>
            <p:ph idx="2" type="body"/>
          </p:nvPr>
        </p:nvSpPr>
        <p:spPr>
          <a:xfrm>
            <a:off x="7406640" y="2190750"/>
            <a:ext cx="6217920" cy="52216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4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4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4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5"/>
          <p:cNvSpPr txBox="1"/>
          <p:nvPr>
            <p:ph type="title"/>
          </p:nvPr>
        </p:nvSpPr>
        <p:spPr>
          <a:xfrm>
            <a:off x="1007746" y="438150"/>
            <a:ext cx="12618720" cy="15906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5"/>
          <p:cNvSpPr txBox="1"/>
          <p:nvPr>
            <p:ph idx="1" type="body"/>
          </p:nvPr>
        </p:nvSpPr>
        <p:spPr>
          <a:xfrm>
            <a:off x="1007746" y="2017396"/>
            <a:ext cx="6189344" cy="98869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880"/>
              <a:buNone/>
              <a:defRPr b="1" sz="2880"/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60"/>
              <a:buNone/>
              <a:defRPr b="1" sz="216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b="1" sz="192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b="1" sz="192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b="1" sz="192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b="1" sz="192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b="1" sz="192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b="1" sz="1920"/>
            </a:lvl9pPr>
          </a:lstStyle>
          <a:p/>
        </p:txBody>
      </p:sp>
      <p:sp>
        <p:nvSpPr>
          <p:cNvPr id="46" name="Google Shape;46;p25"/>
          <p:cNvSpPr txBox="1"/>
          <p:nvPr>
            <p:ph idx="2" type="body"/>
          </p:nvPr>
        </p:nvSpPr>
        <p:spPr>
          <a:xfrm>
            <a:off x="1007746" y="3006090"/>
            <a:ext cx="6189344" cy="44215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25"/>
          <p:cNvSpPr txBox="1"/>
          <p:nvPr>
            <p:ph idx="3" type="body"/>
          </p:nvPr>
        </p:nvSpPr>
        <p:spPr>
          <a:xfrm>
            <a:off x="7406640" y="2017396"/>
            <a:ext cx="6219826" cy="98869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880"/>
              <a:buNone/>
              <a:defRPr b="1" sz="2880"/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60"/>
              <a:buNone/>
              <a:defRPr b="1" sz="216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b="1" sz="192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b="1" sz="192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b="1" sz="192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b="1" sz="192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b="1" sz="192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b="1" sz="1920"/>
            </a:lvl9pPr>
          </a:lstStyle>
          <a:p/>
        </p:txBody>
      </p:sp>
      <p:sp>
        <p:nvSpPr>
          <p:cNvPr id="48" name="Google Shape;48;p25"/>
          <p:cNvSpPr txBox="1"/>
          <p:nvPr>
            <p:ph idx="4" type="body"/>
          </p:nvPr>
        </p:nvSpPr>
        <p:spPr>
          <a:xfrm>
            <a:off x="7406640" y="3006090"/>
            <a:ext cx="6219826" cy="44215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25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5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5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6"/>
          <p:cNvSpPr txBox="1"/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6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6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6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7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7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7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8"/>
          <p:cNvSpPr txBox="1"/>
          <p:nvPr>
            <p:ph type="title"/>
          </p:nvPr>
        </p:nvSpPr>
        <p:spPr>
          <a:xfrm>
            <a:off x="1007746" y="548640"/>
            <a:ext cx="4718684" cy="19202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40"/>
              <a:buFont typeface="Calibri"/>
              <a:buNone/>
              <a:defRPr sz="384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8"/>
          <p:cNvSpPr txBox="1"/>
          <p:nvPr>
            <p:ph idx="1" type="body"/>
          </p:nvPr>
        </p:nvSpPr>
        <p:spPr>
          <a:xfrm>
            <a:off x="6219826" y="1184911"/>
            <a:ext cx="7406640" cy="5848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7244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3840"/>
              <a:buChar char="•"/>
              <a:defRPr sz="3840"/>
            </a:lvl1pPr>
            <a:lvl2pPr indent="-44196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360"/>
              <a:buChar char="•"/>
              <a:defRPr sz="3359"/>
            </a:lvl2pPr>
            <a:lvl3pPr indent="-41148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80"/>
              <a:buChar char="•"/>
              <a:defRPr sz="2880"/>
            </a:lvl3pPr>
            <a:lvl4pPr indent="-3810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4pPr>
            <a:lvl5pPr indent="-3810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5pPr>
            <a:lvl6pPr indent="-3810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6pPr>
            <a:lvl7pPr indent="-3810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7pPr>
            <a:lvl8pPr indent="-3810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8pPr>
            <a:lvl9pPr indent="-3810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/>
            </a:lvl9pPr>
          </a:lstStyle>
          <a:p/>
        </p:txBody>
      </p:sp>
      <p:sp>
        <p:nvSpPr>
          <p:cNvPr id="64" name="Google Shape;64;p28"/>
          <p:cNvSpPr txBox="1"/>
          <p:nvPr>
            <p:ph idx="2" type="body"/>
          </p:nvPr>
        </p:nvSpPr>
        <p:spPr>
          <a:xfrm>
            <a:off x="1007746" y="2468880"/>
            <a:ext cx="4718684" cy="45739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sz="1920"/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80"/>
              <a:buNone/>
              <a:defRPr sz="1679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40"/>
              <a:buNone/>
              <a:defRPr sz="144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5" name="Google Shape;65;p28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8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8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9"/>
          <p:cNvSpPr txBox="1"/>
          <p:nvPr>
            <p:ph type="title"/>
          </p:nvPr>
        </p:nvSpPr>
        <p:spPr>
          <a:xfrm>
            <a:off x="1007746" y="548640"/>
            <a:ext cx="4718684" cy="19202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40"/>
              <a:buFont typeface="Calibri"/>
              <a:buNone/>
              <a:defRPr sz="384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9"/>
          <p:cNvSpPr/>
          <p:nvPr>
            <p:ph idx="2" type="pic"/>
          </p:nvPr>
        </p:nvSpPr>
        <p:spPr>
          <a:xfrm>
            <a:off x="6219826" y="1184911"/>
            <a:ext cx="7406640" cy="5848350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29"/>
          <p:cNvSpPr txBox="1"/>
          <p:nvPr>
            <p:ph idx="1" type="body"/>
          </p:nvPr>
        </p:nvSpPr>
        <p:spPr>
          <a:xfrm>
            <a:off x="1007746" y="2468880"/>
            <a:ext cx="4718684" cy="45739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sz="1920"/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80"/>
              <a:buNone/>
              <a:defRPr sz="1679"/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40"/>
              <a:buNone/>
              <a:defRPr sz="1440"/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2" name="Google Shape;72;p29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9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9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0"/>
          <p:cNvSpPr txBox="1"/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0"/>
          <p:cNvSpPr txBox="1"/>
          <p:nvPr>
            <p:ph idx="1" type="body"/>
          </p:nvPr>
        </p:nvSpPr>
        <p:spPr>
          <a:xfrm rot="5400000">
            <a:off x="4704397" y="-1507807"/>
            <a:ext cx="5221606" cy="12618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30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0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0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1"/>
          <p:cNvSpPr txBox="1"/>
          <p:nvPr>
            <p:ph type="title"/>
          </p:nvPr>
        </p:nvSpPr>
        <p:spPr>
          <a:xfrm rot="5400000">
            <a:off x="8560117" y="2347913"/>
            <a:ext cx="6974206" cy="315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1"/>
          <p:cNvSpPr txBox="1"/>
          <p:nvPr>
            <p:ph idx="1" type="body"/>
          </p:nvPr>
        </p:nvSpPr>
        <p:spPr>
          <a:xfrm rot="5400000">
            <a:off x="2159317" y="-715327"/>
            <a:ext cx="6974206" cy="9281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31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31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31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1"/>
          <p:cNvSpPr txBox="1"/>
          <p:nvPr>
            <p:ph type="ctrTitle"/>
          </p:nvPr>
        </p:nvSpPr>
        <p:spPr>
          <a:xfrm>
            <a:off x="1828800" y="1346836"/>
            <a:ext cx="10972800" cy="28651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Calibri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1"/>
          <p:cNvSpPr txBox="1"/>
          <p:nvPr>
            <p:ph idx="1" type="subTitle"/>
          </p:nvPr>
        </p:nvSpPr>
        <p:spPr>
          <a:xfrm>
            <a:off x="1828800" y="4322446"/>
            <a:ext cx="10972800" cy="1986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880"/>
              <a:buNone/>
              <a:defRPr sz="2880"/>
            </a:lvl1pPr>
            <a:lvl2pPr lvl="1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60"/>
              <a:buNone/>
              <a:defRPr sz="2160"/>
            </a:lvl3pPr>
            <a:lvl4pPr lvl="3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sz="1920"/>
            </a:lvl4pPr>
            <a:lvl5pPr lvl="4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sz="192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sz="1920"/>
            </a:lvl6pPr>
            <a:lvl7pPr lvl="6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sz="1920"/>
            </a:lvl7pPr>
            <a:lvl8pPr lvl="7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sz="1920"/>
            </a:lvl8pPr>
            <a:lvl9pPr lvl="8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920"/>
              <a:buNone/>
              <a:defRPr sz="1920"/>
            </a:lvl9pPr>
          </a:lstStyle>
          <a:p/>
        </p:txBody>
      </p:sp>
      <p:sp>
        <p:nvSpPr>
          <p:cNvPr id="21" name="Google Shape;21;p21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1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1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2"/>
          <p:cNvSpPr txBox="1"/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2"/>
          <p:cNvSpPr txBox="1"/>
          <p:nvPr>
            <p:ph idx="1" type="body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22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2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2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/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80"/>
              <a:buFont typeface="Calibri"/>
              <a:buNone/>
              <a:defRPr b="0" i="0" sz="528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3"/>
          <p:cNvSpPr txBox="1"/>
          <p:nvPr>
            <p:ph idx="1" type="body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4196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3360"/>
              <a:buFont typeface="Arial"/>
              <a:buChar char="•"/>
              <a:defRPr b="0" i="0" sz="3359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11480" lvl="1" marL="914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880"/>
              <a:buFont typeface="Arial"/>
              <a:buChar char="•"/>
              <a:defRPr b="0" i="0" sz="288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65760" lvl="3" marL="18288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60"/>
              <a:buFont typeface="Arial"/>
              <a:buChar char="•"/>
              <a:defRPr b="0" i="0" sz="216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65760" lvl="4" marL="2286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60"/>
              <a:buFont typeface="Arial"/>
              <a:buChar char="•"/>
              <a:defRPr b="0" i="0" sz="216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6576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60"/>
              <a:buFont typeface="Arial"/>
              <a:buChar char="•"/>
              <a:defRPr b="0" i="0" sz="216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65760" lvl="6" marL="3200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60"/>
              <a:buFont typeface="Arial"/>
              <a:buChar char="•"/>
              <a:defRPr b="0" i="0" sz="216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65759" lvl="7" marL="36576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60"/>
              <a:buFont typeface="Arial"/>
              <a:buChar char="•"/>
              <a:defRPr b="0" i="0" sz="216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65759" lvl="8" marL="41148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160"/>
              <a:buFont typeface="Arial"/>
              <a:buChar char="•"/>
              <a:defRPr b="0" i="0" sz="216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3"/>
          <p:cNvSpPr txBox="1"/>
          <p:nvPr>
            <p:ph idx="10" type="dt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4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3"/>
          <p:cNvSpPr txBox="1"/>
          <p:nvPr>
            <p:ph idx="11" type="ftr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4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3"/>
          <p:cNvSpPr txBox="1"/>
          <p:nvPr>
            <p:ph idx="12" type="sldNum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44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44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44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44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44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44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44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44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44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comments" Target="../comments/comment1.xml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5DBE5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"/>
          <p:cNvSpPr/>
          <p:nvPr/>
        </p:nvSpPr>
        <p:spPr>
          <a:xfrm>
            <a:off x="793790" y="2518648"/>
            <a:ext cx="130428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62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raunces Medium"/>
              <a:buNone/>
            </a:pPr>
            <a:r>
              <a:rPr b="1" i="0" lang="es-ES" sz="4800" u="none" cap="none" strike="noStrike">
                <a:solidFill>
                  <a:schemeClr val="dk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Arquitectura de Servicios para la Gestión de Garantías mediante Notificaciones Calendarizadas</a:t>
            </a:r>
            <a:endParaRPr b="1" i="0" sz="4800" u="none" cap="none" strike="noStrike">
              <a:solidFill>
                <a:schemeClr val="dk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  <p:sp>
        <p:nvSpPr>
          <p:cNvPr id="93" name="Google Shape;93;p1"/>
          <p:cNvSpPr/>
          <p:nvPr/>
        </p:nvSpPr>
        <p:spPr>
          <a:xfrm>
            <a:off x="793790" y="4985147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Fraunces Medium"/>
              <a:buNone/>
            </a:pPr>
            <a:r>
              <a:rPr b="0" i="0" lang="es-ES" sz="1750" u="none" cap="none" strike="noStrike">
                <a:solidFill>
                  <a:schemeClr val="dk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Integrantes : Renzo Gomez </a:t>
            </a:r>
            <a:endParaRPr/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Fraunces Medium"/>
              <a:buNone/>
            </a:pPr>
            <a:r>
              <a:rPr b="0" i="0" lang="es-ES" sz="1750" u="none" cap="none" strike="noStrike">
                <a:solidFill>
                  <a:schemeClr val="dk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Docente: Ernesto Vivanco Tapia, </a:t>
            </a:r>
            <a:endParaRPr/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Fraunces Medium"/>
              <a:buNone/>
            </a:pPr>
            <a:r>
              <a:rPr b="0" i="0" lang="es-ES" sz="1750" u="none" cap="none" strike="noStrike">
                <a:solidFill>
                  <a:schemeClr val="dk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Fecha: 01/07/2025</a:t>
            </a:r>
            <a:endParaRPr/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Calibri"/>
              <a:buNone/>
            </a:pPr>
            <a:r>
              <a:t/>
            </a:r>
            <a:endParaRPr b="0" i="0" sz="1750" u="none" cap="none" strike="noStrike">
              <a:solidFill>
                <a:srgbClr val="EBECEF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Calibri"/>
              <a:buNone/>
            </a:pPr>
            <a:r>
              <a:t/>
            </a:r>
            <a:endParaRPr b="0" i="0" sz="1750" u="none" cap="none" strike="noStrike">
              <a:solidFill>
                <a:srgbClr val="EBECEF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Fraunces Medium"/>
              <a:buNone/>
            </a:pPr>
            <a:r>
              <a:rPr b="0" i="0" lang="es-ES" sz="1750" u="none" cap="none" strike="noStrike">
                <a:solidFill>
                  <a:schemeClr val="dk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Universidad Tecnologica de Chile INACAP, 2025.</a:t>
            </a:r>
            <a:endParaRPr b="0" i="0" sz="1750" u="none" cap="none" strike="noStrike">
              <a:solidFill>
                <a:schemeClr val="dk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  <p:pic>
        <p:nvPicPr>
          <p:cNvPr id="94" name="Google Shape;9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804668" y="1"/>
            <a:ext cx="2825731" cy="12927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96B0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0"/>
          <p:cNvSpPr txBox="1"/>
          <p:nvPr/>
        </p:nvSpPr>
        <p:spPr>
          <a:xfrm>
            <a:off x="1409700" y="698500"/>
            <a:ext cx="51181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Lecciones aprendidas y mejoras</a:t>
            </a:r>
            <a:endParaRPr/>
          </a:p>
        </p:txBody>
      </p:sp>
      <p:sp>
        <p:nvSpPr>
          <p:cNvPr id="169" name="Google Shape;169;p10"/>
          <p:cNvSpPr txBox="1"/>
          <p:nvPr/>
        </p:nvSpPr>
        <p:spPr>
          <a:xfrm>
            <a:off x="935421" y="1313793"/>
            <a:ext cx="11288110" cy="25853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Errores frecuentes: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- Subestimación del tiempo de setup</a:t>
            </a:r>
            <a:endParaRPr sz="180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- Falta de pruebas tempranas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Aspectos destacables: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- Aprendizaje completo del stack</a:t>
            </a:r>
            <a:endParaRPr sz="180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- Adaptabilidad ante fallos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Mejoras futuras: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- OCR, notificaciones push, respaldo en la nube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96B0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5" name="Google Shape;17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1"/>
          <p:cNvSpPr/>
          <p:nvPr/>
        </p:nvSpPr>
        <p:spPr>
          <a:xfrm>
            <a:off x="646400" y="726925"/>
            <a:ext cx="71703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Próximas Etapas de Desarrollo</a:t>
            </a:r>
            <a:endParaRPr sz="360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  <p:sp>
        <p:nvSpPr>
          <p:cNvPr id="177" name="Google Shape;177;p11"/>
          <p:cNvSpPr/>
          <p:nvPr/>
        </p:nvSpPr>
        <p:spPr>
          <a:xfrm>
            <a:off x="646400" y="1660400"/>
            <a:ext cx="7857600" cy="44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450"/>
              <a:buFont typeface="Fraunces Medium"/>
              <a:buNone/>
            </a:pPr>
            <a:r>
              <a:rPr lang="es-ES" sz="145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-</a:t>
            </a:r>
            <a:r>
              <a:rPr lang="es-ES" sz="145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✓ Estabilización de la Plataforma</a:t>
            </a:r>
            <a:endParaRPr sz="1450">
              <a:solidFill>
                <a:srgbClr val="EBECEF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450"/>
              <a:buFont typeface="Fraunces Medium"/>
              <a:buNone/>
            </a:pPr>
            <a:r>
              <a:rPr lang="es-ES" sz="145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Finalizar pruebas internas y preparar versión estable para usuarios finales.</a:t>
            </a:r>
            <a:endParaRPr sz="1450">
              <a:solidFill>
                <a:srgbClr val="EBECEF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450"/>
              <a:buFont typeface="Fraunces Medium"/>
              <a:buNone/>
            </a:pPr>
            <a:r>
              <a:rPr lang="es-ES" sz="145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✓ Validación con Usuarios Reales</a:t>
            </a:r>
            <a:endParaRPr sz="1450">
              <a:solidFill>
                <a:srgbClr val="EBECEF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450"/>
              <a:buFont typeface="Fraunces Medium"/>
              <a:buNone/>
            </a:pPr>
            <a:r>
              <a:rPr lang="es-ES" sz="145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Recolectar feedback de usuarios en escenarios reales para priorizar mejoras.</a:t>
            </a:r>
            <a:endParaRPr sz="1450">
              <a:solidFill>
                <a:srgbClr val="EBECEF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450"/>
              <a:buFont typeface="Fraunces Medium"/>
              <a:buNone/>
            </a:pPr>
            <a:r>
              <a:rPr lang="es-ES" sz="145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✓ Integración en la Nube</a:t>
            </a:r>
            <a:endParaRPr sz="1450">
              <a:solidFill>
                <a:srgbClr val="EBECEF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450"/>
              <a:buFont typeface="Fraunces Medium"/>
              <a:buNone/>
            </a:pPr>
            <a:r>
              <a:rPr lang="es-ES" sz="145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Despliegue del backend y base de datos en infraestructura cloud escalable (AWS / Azure / GCP).</a:t>
            </a:r>
            <a:endParaRPr sz="1450">
              <a:solidFill>
                <a:srgbClr val="EBECEF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450"/>
              <a:buFont typeface="Fraunces Medium"/>
              <a:buNone/>
            </a:pPr>
            <a:r>
              <a:rPr lang="es-ES" sz="145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✓ Optimización del Rendimiento</a:t>
            </a:r>
            <a:endParaRPr sz="1450">
              <a:solidFill>
                <a:srgbClr val="EBECEF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0" lvl="0" marL="0" marR="0" rtl="0" algn="l">
              <a:lnSpc>
                <a:spcPct val="15862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450"/>
              <a:buFont typeface="Fraunces Medium"/>
              <a:buNone/>
            </a:pPr>
            <a:r>
              <a:rPr lang="es-ES" sz="145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Indexación de base de datos, refactorización de queries y monitoreo con métricas clave (ej. tiempo de respuesta, uso de CPU).</a:t>
            </a:r>
            <a:endParaRPr sz="1450">
              <a:solidFill>
                <a:srgbClr val="EBECEF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96B0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2"/>
          <p:cNvSpPr/>
          <p:nvPr/>
        </p:nvSpPr>
        <p:spPr>
          <a:xfrm>
            <a:off x="748070" y="587812"/>
            <a:ext cx="5543669" cy="6679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Fraunces Medium"/>
              <a:buNone/>
            </a:pPr>
            <a:r>
              <a:rPr lang="es-ES" sz="4200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Conclusiones y Cierre</a:t>
            </a:r>
            <a:endParaRPr sz="420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  <p:sp>
        <p:nvSpPr>
          <p:cNvPr id="184" name="Google Shape;184;p12"/>
          <p:cNvSpPr/>
          <p:nvPr/>
        </p:nvSpPr>
        <p:spPr>
          <a:xfrm>
            <a:off x="748070" y="1816775"/>
            <a:ext cx="480893" cy="480893"/>
          </a:xfrm>
          <a:prstGeom prst="roundRect">
            <a:avLst>
              <a:gd fmla="val 18670" name="adj"/>
            </a:avLst>
          </a:prstGeom>
          <a:solidFill>
            <a:srgbClr val="283157"/>
          </a:solidFill>
          <a:ln cap="flat" cmpd="sng" w="9525">
            <a:solidFill>
              <a:srgbClr val="414A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2"/>
          <p:cNvSpPr/>
          <p:nvPr/>
        </p:nvSpPr>
        <p:spPr>
          <a:xfrm>
            <a:off x="1405530" y="1768686"/>
            <a:ext cx="29094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100"/>
              <a:buFont typeface="Fraunces Medium"/>
              <a:buNone/>
            </a:pPr>
            <a:r>
              <a:rPr lang="es-ES" sz="210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Respuestas a Objetivos</a:t>
            </a:r>
            <a:endParaRPr sz="210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  <p:sp>
        <p:nvSpPr>
          <p:cNvPr id="186" name="Google Shape;186;p12"/>
          <p:cNvSpPr/>
          <p:nvPr/>
        </p:nvSpPr>
        <p:spPr>
          <a:xfrm>
            <a:off x="1442675" y="2224200"/>
            <a:ext cx="5872500" cy="6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650"/>
              <a:buFont typeface="Fraunces Medium"/>
              <a:buNone/>
            </a:pPr>
            <a:r>
              <a:rPr lang="es-ES" sz="165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Recooba demostró que es posible digitalizar y automatizar la gestión de garantías personales, mejorando el control y reduciendo pérdidas de información.</a:t>
            </a:r>
            <a:r>
              <a:rPr lang="es-ES" sz="165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.</a:t>
            </a:r>
            <a:endParaRPr sz="165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  <p:sp>
        <p:nvSpPr>
          <p:cNvPr id="187" name="Google Shape;187;p12"/>
          <p:cNvSpPr/>
          <p:nvPr/>
        </p:nvSpPr>
        <p:spPr>
          <a:xfrm>
            <a:off x="748070" y="3549253"/>
            <a:ext cx="480893" cy="480893"/>
          </a:xfrm>
          <a:prstGeom prst="roundRect">
            <a:avLst>
              <a:gd fmla="val 18670" name="adj"/>
            </a:avLst>
          </a:prstGeom>
          <a:solidFill>
            <a:srgbClr val="283157"/>
          </a:solidFill>
          <a:ln cap="flat" cmpd="sng" w="9525">
            <a:solidFill>
              <a:srgbClr val="414A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2"/>
          <p:cNvSpPr/>
          <p:nvPr/>
        </p:nvSpPr>
        <p:spPr>
          <a:xfrm>
            <a:off x="1442673" y="3622725"/>
            <a:ext cx="35931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100"/>
              <a:buFont typeface="Fraunces Medium"/>
              <a:buNone/>
            </a:pPr>
            <a:r>
              <a:rPr lang="es-ES" sz="210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Contribuciones del Estudio</a:t>
            </a:r>
            <a:endParaRPr sz="210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  <p:sp>
        <p:nvSpPr>
          <p:cNvPr id="189" name="Google Shape;189;p12"/>
          <p:cNvSpPr/>
          <p:nvPr/>
        </p:nvSpPr>
        <p:spPr>
          <a:xfrm>
            <a:off x="1442680" y="4170402"/>
            <a:ext cx="5611773" cy="6838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650"/>
              <a:buFont typeface="Fraunces Medium"/>
              <a:buNone/>
            </a:pPr>
            <a:r>
              <a:rPr lang="es-ES" sz="165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Se diseñó una arquitectura de servicios viable para apps móviles de consumo, apoyada en buenas prácticas de desarrollo y principios logísticos.</a:t>
            </a:r>
            <a:endParaRPr sz="165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  <p:sp>
        <p:nvSpPr>
          <p:cNvPr id="190" name="Google Shape;190;p12"/>
          <p:cNvSpPr/>
          <p:nvPr/>
        </p:nvSpPr>
        <p:spPr>
          <a:xfrm>
            <a:off x="748070" y="5281732"/>
            <a:ext cx="480893" cy="480893"/>
          </a:xfrm>
          <a:prstGeom prst="roundRect">
            <a:avLst>
              <a:gd fmla="val 18670" name="adj"/>
            </a:avLst>
          </a:prstGeom>
          <a:solidFill>
            <a:srgbClr val="283157"/>
          </a:solidFill>
          <a:ln cap="flat" cmpd="sng" w="9525">
            <a:solidFill>
              <a:srgbClr val="414A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2"/>
          <p:cNvSpPr/>
          <p:nvPr/>
        </p:nvSpPr>
        <p:spPr>
          <a:xfrm>
            <a:off x="1442673" y="5355200"/>
            <a:ext cx="41220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100"/>
              <a:buFont typeface="Fraunces Medium"/>
              <a:buNone/>
            </a:pPr>
            <a:r>
              <a:rPr lang="es-ES" sz="210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I</a:t>
            </a:r>
            <a:r>
              <a:rPr lang="es-ES" sz="210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Impacto Futuro y Escalabilidad</a:t>
            </a:r>
            <a:endParaRPr sz="210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  <p:sp>
        <p:nvSpPr>
          <p:cNvPr id="192" name="Google Shape;192;p12"/>
          <p:cNvSpPr/>
          <p:nvPr/>
        </p:nvSpPr>
        <p:spPr>
          <a:xfrm>
            <a:off x="1442680" y="5902881"/>
            <a:ext cx="5611773" cy="6838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650"/>
              <a:buFont typeface="Fraunces Medium"/>
              <a:buNone/>
            </a:pPr>
            <a:r>
              <a:rPr lang="es-ES" sz="165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La solución puede ampliarse a otras industrias (retail, electrodomésticos, seguros) mediante IA y sincronización en la nube.</a:t>
            </a:r>
            <a:endParaRPr sz="165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  <p:sp>
        <p:nvSpPr>
          <p:cNvPr id="193" name="Google Shape;193;p12"/>
          <p:cNvSpPr/>
          <p:nvPr/>
        </p:nvSpPr>
        <p:spPr>
          <a:xfrm>
            <a:off x="7528867" y="1524598"/>
            <a:ext cx="6306300" cy="13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650"/>
              <a:buFont typeface="Fraunces Medium"/>
              <a:buNone/>
            </a:pPr>
            <a:r>
              <a:rPr lang="es-ES" sz="165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Recooba responde a una necesidad real:</a:t>
            </a:r>
            <a:endParaRPr sz="1650">
              <a:solidFill>
                <a:srgbClr val="EBECEF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650"/>
              <a:buFont typeface="Fraunces Medium"/>
              <a:buNone/>
            </a:pPr>
            <a:r>
              <a:rPr lang="es-ES" sz="165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brindar un control efectivo de las garantías del consumidor.</a:t>
            </a:r>
            <a:endParaRPr sz="1650">
              <a:solidFill>
                <a:srgbClr val="EBECEF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650"/>
              <a:buFont typeface="Fraunces Medium"/>
              <a:buNone/>
            </a:pPr>
            <a:r>
              <a:rPr lang="es-ES" sz="165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Ha cumplido sus objetivos técnicos y presenta un gran potencial de escalabilidad y continuidad como producto digital.</a:t>
            </a:r>
            <a:endParaRPr sz="1650">
              <a:solidFill>
                <a:srgbClr val="EBECEF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650"/>
              <a:buFont typeface="Fraunces Medium"/>
              <a:buNone/>
            </a:pPr>
            <a:r>
              <a:t/>
            </a:r>
            <a:endParaRPr sz="1650">
              <a:solidFill>
                <a:srgbClr val="EBECEF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1650"/>
              <a:buFont typeface="Fraunces Medium"/>
              <a:buNone/>
            </a:pPr>
            <a:r>
              <a:t/>
            </a:r>
            <a:endParaRPr sz="1650">
              <a:solidFill>
                <a:srgbClr val="EBECEF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  <p:pic>
        <p:nvPicPr>
          <p:cNvPr descr="preencoded.png" id="194" name="Google Shape;194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83567" y="3376851"/>
            <a:ext cx="6306383" cy="431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96B0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/>
          <p:nvPr/>
        </p:nvSpPr>
        <p:spPr>
          <a:xfrm>
            <a:off x="668060" y="524828"/>
            <a:ext cx="6477595" cy="5965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50"/>
              <a:buFont typeface="Fraunces Medium"/>
              <a:buNone/>
            </a:pPr>
            <a:r>
              <a:rPr lang="es-ES" sz="3750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Índice de Contenidos</a:t>
            </a:r>
            <a:endParaRPr sz="37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"/>
          <p:cNvSpPr/>
          <p:nvPr/>
        </p:nvSpPr>
        <p:spPr>
          <a:xfrm>
            <a:off x="660439" y="2771834"/>
            <a:ext cx="6414373" cy="15263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libri"/>
              <a:buNone/>
            </a:pPr>
            <a:r>
              <a:t/>
            </a:r>
            <a:endParaRPr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2"/>
          <p:cNvSpPr txBox="1"/>
          <p:nvPr/>
        </p:nvSpPr>
        <p:spPr>
          <a:xfrm>
            <a:off x="622472" y="1458073"/>
            <a:ext cx="4888089" cy="44319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AutoNum type="arabicPeriod"/>
            </a:pPr>
            <a:r>
              <a:rPr b="0" i="0" lang="es-ES" sz="24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Introducción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AutoNum type="arabicPeriod"/>
            </a:pPr>
            <a:r>
              <a:rPr b="0" i="0" lang="es-ES" sz="24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Objetivos del proyecto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AutoNum type="arabicPeriod"/>
            </a:pPr>
            <a:r>
              <a:rPr b="0" i="0" lang="es-ES" sz="24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Situación actual y problemática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AutoNum type="arabicPeriod"/>
            </a:pPr>
            <a:r>
              <a:rPr b="0" i="0" lang="es-ES" sz="24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Propuesta de solución: Recooba</a:t>
            </a:r>
            <a:endParaRPr b="0" i="0" sz="2400" u="none" cap="none" strike="noStrike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AutoNum type="arabicPeriod"/>
            </a:pPr>
            <a:r>
              <a:rPr b="0" i="0" lang="es-ES" sz="24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Metodología de desarrollo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AutoNum type="arabicPeriod"/>
            </a:pPr>
            <a:r>
              <a:rPr b="0" i="0" lang="es-ES" sz="24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Avances técnicos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AutoNum type="arabicPeriod"/>
            </a:pPr>
            <a:r>
              <a:rPr b="0" i="0" lang="es-ES" sz="24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Evaluación de resultados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AutoNum type="arabicPeriod"/>
            </a:pPr>
            <a:r>
              <a:rPr b="0" i="0" lang="es-ES" sz="24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Lecciones aprendidas y mejoras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AutoNum type="arabicPeriod"/>
            </a:pPr>
            <a:r>
              <a:rPr b="0" i="0" lang="es-ES" sz="24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Próximos pasos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AutoNum type="arabicPeriod"/>
            </a:pPr>
            <a:r>
              <a:rPr b="0" i="0" lang="es-ES" sz="24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Conclusión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96B0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"/>
          <p:cNvSpPr/>
          <p:nvPr/>
        </p:nvSpPr>
        <p:spPr>
          <a:xfrm>
            <a:off x="880860" y="628356"/>
            <a:ext cx="5564100" cy="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3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50"/>
              <a:buFont typeface="Fraunces Medium"/>
              <a:buNone/>
            </a:pPr>
            <a:r>
              <a:rPr lang="es-ES" sz="3750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Introducción</a:t>
            </a:r>
            <a:endParaRPr sz="375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  <p:sp>
        <p:nvSpPr>
          <p:cNvPr id="109" name="Google Shape;109;p3"/>
          <p:cNvSpPr/>
          <p:nvPr/>
        </p:nvSpPr>
        <p:spPr>
          <a:xfrm>
            <a:off x="1417889" y="1805997"/>
            <a:ext cx="7783235" cy="12306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libri"/>
              <a:buNone/>
            </a:pPr>
            <a:r>
              <a:t/>
            </a:r>
            <a:endParaRPr sz="150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  <p:sp>
        <p:nvSpPr>
          <p:cNvPr id="110" name="Google Shape;110;p3"/>
          <p:cNvSpPr txBox="1"/>
          <p:nvPr/>
        </p:nvSpPr>
        <p:spPr>
          <a:xfrm>
            <a:off x="880850" y="1434525"/>
            <a:ext cx="12671700" cy="6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900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Contexto</a:t>
            </a:r>
            <a:endParaRPr b="1" sz="1900">
              <a:solidFill>
                <a:srgbClr val="FFFFFF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500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Las organizaciones modernas requieren soluciones tecnológicas flexibles, escalables y mantenibles para responder a la creciente complejidad de la digitalización. En este escenario, las arquitecturas monolíticas tradicionales resultan insuficientes para soportar sistemas dinámicos, como aquellos destinados a la gestión de documentos, garantías y notificaciones calendarizadas.</a:t>
            </a:r>
            <a:endParaRPr sz="1500">
              <a:solidFill>
                <a:srgbClr val="FFFFFF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900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Problema Específico</a:t>
            </a:r>
            <a:endParaRPr b="1" sz="1900">
              <a:solidFill>
                <a:srgbClr val="FFFFFF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500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Muchos desarrollos tecnológicos fallan en su etapa de crecimiento debido a arquitecturas rígidas, poco escalables y difíciles de mantener. Esto limita la evolución de las plataformas, su integración con otros servicios y su capacidad de adaptarse a nuevos requerimientos funcionales y no funcionales.</a:t>
            </a:r>
            <a:endParaRPr sz="1500">
              <a:solidFill>
                <a:srgbClr val="FFFFFF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900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Propuesta</a:t>
            </a:r>
            <a:endParaRPr b="1" sz="1900">
              <a:solidFill>
                <a:srgbClr val="FFFFFF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500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Este proyecto propone diseñar, implementar y validar una arquitectura de servicios progresiva, que permita escalar funcionalmente una plataforma de gestión de garantías mediante componentes desacoplados, notificaciones calendarizadas e integración de tecnologías compatibles con infraestructura como código (IaC). Esta arquitectura se implementará en etapas y se validará a través del caso práctico de la aplicación móvil Recooba, la cual actúa como interfaz de usuario.</a:t>
            </a:r>
            <a:endParaRPr sz="1500">
              <a:solidFill>
                <a:srgbClr val="FFFFFF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900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Validación</a:t>
            </a:r>
            <a:endParaRPr b="1" sz="1900">
              <a:solidFill>
                <a:srgbClr val="FFFFFF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500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La arquitectura será validada a través de pruebas funcionales, de rendimiento y escalabilidad, utilizando escenarios reales con usuarios que interactúan con la aplicación Recooba. Asimismo, se evaluará el despliegue automatizado de servicios mediante herramientas de infraestructura como código.</a:t>
            </a:r>
            <a:endParaRPr sz="1500">
              <a:solidFill>
                <a:srgbClr val="FFFFFF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ES" sz="1900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Impacto Esperado</a:t>
            </a:r>
            <a:endParaRPr b="1" sz="1900">
              <a:solidFill>
                <a:srgbClr val="FFFFFF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 sz="1500">
                <a:solidFill>
                  <a:srgbClr val="FFFFFF"/>
                </a:solidFill>
                <a:latin typeface="Fraunces"/>
                <a:ea typeface="Fraunces"/>
                <a:cs typeface="Fraunces"/>
                <a:sym typeface="Fraunces"/>
              </a:rPr>
              <a:t>Se espera que esta arquitectura sirva como base reutilizable para futuras soluciones con necesidades similares, promoviendo la escalabilidad, mantenibilidad y automatización del ciclo de vida de desarrollo. La validación con Recooba demostrará su efectividad al reducir la pérdida de comprobantes y facilitar la gestión documental mediante servicios desacoplados.</a:t>
            </a:r>
            <a:endParaRPr sz="1500">
              <a:solidFill>
                <a:srgbClr val="FFFFFF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59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96B0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/>
          <p:nvPr/>
        </p:nvSpPr>
        <p:spPr>
          <a:xfrm>
            <a:off x="793790" y="743307"/>
            <a:ext cx="56775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50"/>
              <a:buFont typeface="Fraunces Medium"/>
              <a:buNone/>
            </a:pPr>
            <a:r>
              <a:rPr lang="es-ES" sz="4450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Objetivos</a:t>
            </a:r>
            <a:endParaRPr sz="44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17" name="Google Shape;117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3790" y="2047399"/>
            <a:ext cx="1134070" cy="1760577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/>
          <p:nvPr/>
        </p:nvSpPr>
        <p:spPr>
          <a:xfrm>
            <a:off x="2154674" y="1740813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lang="es-ES" sz="220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Objetivo General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4"/>
          <p:cNvSpPr/>
          <p:nvPr/>
        </p:nvSpPr>
        <p:spPr>
          <a:xfrm>
            <a:off x="2154674" y="2169557"/>
            <a:ext cx="48837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raunces Medium"/>
              <a:buNone/>
            </a:pPr>
            <a:r>
              <a:rPr lang="es-ES" sz="16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Desarrollar una arquitectura basada en servicios, escalable y progresiva, para la gestión de garantías mediante notificaciones calendarizadas, integrando tecnologías compatibles con infraestructura como código.</a:t>
            </a:r>
            <a:endParaRPr/>
          </a:p>
        </p:txBody>
      </p:sp>
      <p:pic>
        <p:nvPicPr>
          <p:cNvPr descr="preencoded.png" id="120" name="Google Shape;120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471052" y="1740826"/>
            <a:ext cx="1134070" cy="3007876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4"/>
          <p:cNvSpPr/>
          <p:nvPr/>
        </p:nvSpPr>
        <p:spPr>
          <a:xfrm>
            <a:off x="9037799" y="1740815"/>
            <a:ext cx="28656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200"/>
              <a:buFont typeface="Fraunces Medium"/>
              <a:buNone/>
            </a:pPr>
            <a:r>
              <a:rPr lang="es-ES" sz="220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Objetivos Específicos</a:t>
            </a:r>
            <a:endParaRPr sz="2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4"/>
          <p:cNvSpPr/>
          <p:nvPr/>
        </p:nvSpPr>
        <p:spPr>
          <a:xfrm>
            <a:off x="8605125" y="2169550"/>
            <a:ext cx="5160600" cy="54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30200" lvl="0" marL="45720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raunces Medium"/>
              <a:buChar char="●"/>
            </a:pPr>
            <a:r>
              <a:rPr lang="es-ES" sz="16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Diseñar e implementar una arquitectura modular basada en servicios, aplicando principios de escalabilidad y despliegue progresivo.</a:t>
            </a:r>
            <a:endParaRPr sz="160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-330200" lvl="0" marL="45720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raunces Medium"/>
              <a:buChar char="●"/>
            </a:pPr>
            <a:r>
              <a:rPr lang="es-ES" sz="16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Integrar tecnologías compatibles con Infraestructura como Código (IaC) para facilitar el despliegue de entornos y servicios.</a:t>
            </a:r>
            <a:endParaRPr sz="160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-330200" lvl="0" marL="45720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raunces Medium"/>
              <a:buChar char="●"/>
            </a:pPr>
            <a:r>
              <a:rPr lang="es-ES" sz="16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Desarrollar funcionalidades clave que permitan la gestión de garantías con notificaciones calendarizadas, utilizando una arquitectura desacoplada.</a:t>
            </a:r>
            <a:endParaRPr sz="160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-330200" lvl="0" marL="45720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raunces Medium"/>
              <a:buChar char="●"/>
            </a:pPr>
            <a:r>
              <a:rPr lang="es-ES" sz="16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Validar la aplicabilidad y funcionamiento del sistema mediante pruebas con usuarios y análisis de desempeño en escenarios reales.</a:t>
            </a:r>
            <a:endParaRPr sz="160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96B0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"/>
          <p:cNvSpPr/>
          <p:nvPr/>
        </p:nvSpPr>
        <p:spPr>
          <a:xfrm>
            <a:off x="668060" y="524828"/>
            <a:ext cx="6477595" cy="5965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54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Fraunces Medium"/>
              <a:buChar char="•"/>
            </a:pPr>
            <a:r>
              <a:rPr b="0" i="0" lang="es-ES" sz="40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Situación Actual y Problemática</a:t>
            </a:r>
            <a:endParaRPr/>
          </a:p>
        </p:txBody>
      </p:sp>
      <p:sp>
        <p:nvSpPr>
          <p:cNvPr id="129" name="Google Shape;129;p5"/>
          <p:cNvSpPr/>
          <p:nvPr/>
        </p:nvSpPr>
        <p:spPr>
          <a:xfrm>
            <a:off x="6776654" y="2199670"/>
            <a:ext cx="6414373" cy="15263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alibri"/>
              <a:buNone/>
            </a:pPr>
            <a:r>
              <a:t/>
            </a:r>
            <a:endParaRPr sz="1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30" name="Google Shape;13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40" y="1634728"/>
            <a:ext cx="5032534" cy="5032534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5"/>
          <p:cNvSpPr/>
          <p:nvPr/>
        </p:nvSpPr>
        <p:spPr>
          <a:xfrm>
            <a:off x="6447734" y="823079"/>
            <a:ext cx="7420626" cy="258532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raunces Medium"/>
              <a:buChar char="•"/>
            </a:pP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Gestión tradicional de garantías es manual, desorganizada y propensa a pérdidas.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raunces Medium"/>
              <a:buChar char="•"/>
            </a:pP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No existen soluciones populares que integren </a:t>
            </a:r>
            <a:r>
              <a:rPr b="1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alertas calendarizadas</a:t>
            </a: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, carga de documentos, y almacenamiento digital.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raunces Medium"/>
              <a:buChar char="•"/>
            </a:pP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Esto afecta el </a:t>
            </a:r>
            <a:r>
              <a:rPr b="1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cumplimiento de garantías</a:t>
            </a: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, el control de compras, y la organización personal.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96B0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"/>
          <p:cNvSpPr txBox="1"/>
          <p:nvPr/>
        </p:nvSpPr>
        <p:spPr>
          <a:xfrm>
            <a:off x="729850" y="326966"/>
            <a:ext cx="59055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32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Propuesta de Solución: Recooba - Stack Tecnologico</a:t>
            </a:r>
            <a:endParaRPr b="1" sz="320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  <p:sp>
        <p:nvSpPr>
          <p:cNvPr id="137" name="Google Shape;137;p6"/>
          <p:cNvSpPr/>
          <p:nvPr/>
        </p:nvSpPr>
        <p:spPr>
          <a:xfrm>
            <a:off x="915325" y="1896877"/>
            <a:ext cx="6240900" cy="258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raunces Medium"/>
              <a:buNone/>
            </a:pP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App desarrollada con </a:t>
            </a:r>
            <a:r>
              <a:rPr b="1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React Native</a:t>
            </a: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 + </a:t>
            </a:r>
            <a:r>
              <a:rPr b="1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MariaDB</a:t>
            </a: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raunces Medium"/>
              <a:buChar char="•"/>
            </a:pP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Permite al usuario:</a:t>
            </a:r>
            <a:endParaRPr/>
          </a:p>
          <a:p>
            <a:pPr indent="-1143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raunces Medium"/>
              <a:buChar char="•"/>
            </a:pP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Iniciar sesión.</a:t>
            </a:r>
            <a:endParaRPr/>
          </a:p>
          <a:p>
            <a:pPr indent="-1143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raunces Medium"/>
              <a:buChar char="•"/>
            </a:pP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Cargar información de productos con garantía.</a:t>
            </a:r>
            <a:endParaRPr/>
          </a:p>
          <a:p>
            <a:pPr indent="-1143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raunces Medium"/>
              <a:buChar char="•"/>
            </a:pP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Adjuntar fotos del comprobante.</a:t>
            </a:r>
            <a:endParaRPr/>
          </a:p>
          <a:p>
            <a:pPr indent="-1143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raunces Medium"/>
              <a:buChar char="•"/>
            </a:pP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Establecer alertas automáticas antes del vencimiento.</a:t>
            </a:r>
            <a:endParaRPr/>
          </a:p>
          <a:p>
            <a:pPr indent="-1143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raunces Medium"/>
              <a:buChar char="•"/>
            </a:pP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Visualizar fácilmente el historial.</a:t>
            </a:r>
            <a:endParaRPr/>
          </a:p>
          <a:p>
            <a: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96B0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"/>
          <p:cNvSpPr/>
          <p:nvPr/>
        </p:nvSpPr>
        <p:spPr>
          <a:xfrm>
            <a:off x="776526" y="788075"/>
            <a:ext cx="5547360" cy="6933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8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50"/>
              <a:buFont typeface="Fraunces Medium"/>
              <a:buNone/>
            </a:pPr>
            <a:r>
              <a:rPr lang="es-ES" sz="4350">
                <a:solidFill>
                  <a:srgbClr val="FFFFF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Metodología</a:t>
            </a:r>
            <a:endParaRPr sz="4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44" name="Google Shape;14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6526" y="2063710"/>
            <a:ext cx="4906089" cy="4906089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7"/>
          <p:cNvSpPr/>
          <p:nvPr/>
        </p:nvSpPr>
        <p:spPr>
          <a:xfrm>
            <a:off x="6317676" y="1118135"/>
            <a:ext cx="7629882" cy="14201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Metodología</a:t>
            </a: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: Scrum como Metodología Aplicada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Iteraciones (Sprints)</a:t>
            </a: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: El desarrollo se organizó en iteraciones breves enfocadas en la entrega continua de funcionalidades.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Eventos Scrum utilizados</a:t>
            </a: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: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Sprint Planning</a:t>
            </a:r>
            <a:endParaRPr b="0" i="0" sz="1800" u="none" cap="none" strike="noStrike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Daily Standup</a:t>
            </a:r>
            <a:endParaRPr b="0" i="0" sz="1800" u="none" cap="none" strike="noStrike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Sprint Review</a:t>
            </a:r>
            <a:endParaRPr b="0" i="0" sz="1800" u="none" cap="none" strike="noStrike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Sprint Retrospective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Roles asumidos</a:t>
            </a: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: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Scrum Master · Product Owner · Dev Team (centralizados por ser proyecto individual)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1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Fases en Scrum aplicadas al proyecto</a:t>
            </a: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: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Product Backlog (funcionalidades)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Sprint Backlog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es-ES" sz="1800" u="none" cap="none" strike="noStrike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Incrementos funcionales (ej. login, carga de garantías)</a:t>
            </a:r>
            <a:endParaRPr/>
          </a:p>
        </p:txBody>
      </p:sp>
      <p:sp>
        <p:nvSpPr>
          <p:cNvPr id="146" name="Google Shape;146;p7"/>
          <p:cNvSpPr/>
          <p:nvPr/>
        </p:nvSpPr>
        <p:spPr>
          <a:xfrm>
            <a:off x="6317676" y="5663922"/>
            <a:ext cx="499229" cy="499229"/>
          </a:xfrm>
          <a:prstGeom prst="roundRect">
            <a:avLst>
              <a:gd fmla="val 18668" name="adj"/>
            </a:avLst>
          </a:prstGeom>
          <a:solidFill>
            <a:srgbClr val="283157"/>
          </a:solidFill>
          <a:ln cap="flat" cmpd="sng" w="9525">
            <a:solidFill>
              <a:srgbClr val="414A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7"/>
          <p:cNvSpPr/>
          <p:nvPr/>
        </p:nvSpPr>
        <p:spPr>
          <a:xfrm>
            <a:off x="7032509" y="5740122"/>
            <a:ext cx="2955250" cy="693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150"/>
              <a:buFont typeface="Fraunces Medium"/>
              <a:buNone/>
            </a:pPr>
            <a:r>
              <a:rPr lang="es-ES" sz="215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Diseño de Investigación</a:t>
            </a:r>
            <a:endParaRPr sz="215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  <p:sp>
        <p:nvSpPr>
          <p:cNvPr id="148" name="Google Shape;148;p7"/>
          <p:cNvSpPr/>
          <p:nvPr/>
        </p:nvSpPr>
        <p:spPr>
          <a:xfrm>
            <a:off x="7060250" y="6300310"/>
            <a:ext cx="2955250" cy="7100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187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raunces Medium"/>
              <a:buNone/>
            </a:pPr>
            <a:r>
              <a:rPr lang="es-ES" sz="16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Se adoptó un enfoque mixto (cuantitativo y cualitativo) para validar funcionalmente el sistema con encuestas y entrevistas.</a:t>
            </a:r>
            <a:endParaRPr sz="170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  <p:sp>
        <p:nvSpPr>
          <p:cNvPr id="149" name="Google Shape;149;p7"/>
          <p:cNvSpPr/>
          <p:nvPr/>
        </p:nvSpPr>
        <p:spPr>
          <a:xfrm>
            <a:off x="10271266" y="5663922"/>
            <a:ext cx="499229" cy="499229"/>
          </a:xfrm>
          <a:prstGeom prst="roundRect">
            <a:avLst>
              <a:gd fmla="val 18668" name="adj"/>
            </a:avLst>
          </a:prstGeom>
          <a:solidFill>
            <a:srgbClr val="283157"/>
          </a:solidFill>
          <a:ln cap="flat" cmpd="sng" w="9525">
            <a:solidFill>
              <a:srgbClr val="414A7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7"/>
          <p:cNvSpPr/>
          <p:nvPr/>
        </p:nvSpPr>
        <p:spPr>
          <a:xfrm>
            <a:off x="10986098" y="5740122"/>
            <a:ext cx="2807256" cy="346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EBECEF"/>
              </a:buClr>
              <a:buSzPts val="2150"/>
              <a:buFont typeface="Fraunces Medium"/>
              <a:buNone/>
            </a:pPr>
            <a:r>
              <a:rPr lang="es-ES" sz="2150">
                <a:solidFill>
                  <a:srgbClr val="EBECEF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Recolección de Datos</a:t>
            </a:r>
            <a:endParaRPr sz="215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  <p:sp>
        <p:nvSpPr>
          <p:cNvPr id="151" name="Google Shape;151;p7"/>
          <p:cNvSpPr/>
          <p:nvPr/>
        </p:nvSpPr>
        <p:spPr>
          <a:xfrm>
            <a:off x="10898624" y="6313564"/>
            <a:ext cx="2955250" cy="10651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71875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Fraunces Medium"/>
              <a:buNone/>
            </a:pPr>
            <a:r>
              <a:rPr lang="es-ES" sz="16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Entrevistas a expertos y encuestas a usuarios potenciales.</a:t>
            </a:r>
            <a:endParaRPr sz="170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96B0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"/>
          <p:cNvSpPr txBox="1"/>
          <p:nvPr/>
        </p:nvSpPr>
        <p:spPr>
          <a:xfrm>
            <a:off x="1219200" y="609600"/>
            <a:ext cx="65659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Avances técnicos y  Desarrollo</a:t>
            </a:r>
            <a:endParaRPr/>
          </a:p>
        </p:txBody>
      </p:sp>
      <p:sp>
        <p:nvSpPr>
          <p:cNvPr id="157" name="Google Shape;157;p8"/>
          <p:cNvSpPr txBox="1"/>
          <p:nvPr/>
        </p:nvSpPr>
        <p:spPr>
          <a:xfrm>
            <a:off x="1492469" y="1271752"/>
            <a:ext cx="5365531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Sistema funcional: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- Login con validación en base de datos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- Carga de garantías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- Visualización de garantías activas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Entorno conectado y autenticación lista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296B0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9"/>
          <p:cNvSpPr txBox="1"/>
          <p:nvPr/>
        </p:nvSpPr>
        <p:spPr>
          <a:xfrm>
            <a:off x="1765300" y="685800"/>
            <a:ext cx="58928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Evaluación de resultados</a:t>
            </a:r>
            <a:endParaRPr/>
          </a:p>
        </p:txBody>
      </p:sp>
      <p:sp>
        <p:nvSpPr>
          <p:cNvPr id="163" name="Google Shape;163;p9"/>
          <p:cNvSpPr txBox="1"/>
          <p:nvPr/>
        </p:nvSpPr>
        <p:spPr>
          <a:xfrm>
            <a:off x="1229710" y="1429407"/>
            <a:ext cx="11687504" cy="25853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Duración estimada: 3 meses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Duración real: 4 meses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Desvíos: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- Problemas de compilación con Gradle</a:t>
            </a:r>
            <a:endParaRPr sz="1800">
              <a:solidFill>
                <a:schemeClr val="lt1"/>
              </a:solidFill>
              <a:latin typeface="Fraunces Medium"/>
              <a:ea typeface="Fraunces Medium"/>
              <a:cs typeface="Fraunces Medium"/>
              <a:sym typeface="Fraunces Medium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- Complejidad en integración base de datos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Recursos Humanos: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- Desarrollador: 1 (Renzo)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Fraunces Medium"/>
                <a:ea typeface="Fraunces Medium"/>
                <a:cs typeface="Fraunces Medium"/>
                <a:sym typeface="Fraunces Medium"/>
              </a:rPr>
              <a:t>- Validadores: 2 testers funcionales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Tema de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2025-06-30T04:33:36Z</dcterms:created>
</cp:coreProperties>
</file>